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448" r:id="rId2"/>
    <p:sldId id="453" r:id="rId3"/>
    <p:sldId id="454" r:id="rId4"/>
    <p:sldId id="450" r:id="rId5"/>
    <p:sldId id="451" r:id="rId6"/>
    <p:sldId id="452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71" r:id="rId16"/>
    <p:sldId id="463" r:id="rId17"/>
    <p:sldId id="464" r:id="rId18"/>
    <p:sldId id="465" r:id="rId19"/>
    <p:sldId id="467" r:id="rId20"/>
    <p:sldId id="466" r:id="rId21"/>
    <p:sldId id="468" r:id="rId22"/>
    <p:sldId id="470" r:id="rId23"/>
    <p:sldId id="469" r:id="rId24"/>
    <p:sldId id="472" r:id="rId25"/>
    <p:sldId id="473" r:id="rId26"/>
    <p:sldId id="474" r:id="rId27"/>
    <p:sldId id="476" r:id="rId28"/>
    <p:sldId id="477" r:id="rId29"/>
    <p:sldId id="480" r:id="rId30"/>
    <p:sldId id="484" r:id="rId31"/>
    <p:sldId id="479" r:id="rId32"/>
    <p:sldId id="485" r:id="rId33"/>
    <p:sldId id="486" r:id="rId34"/>
    <p:sldId id="481" r:id="rId35"/>
    <p:sldId id="482" r:id="rId36"/>
    <p:sldId id="483" r:id="rId37"/>
    <p:sldId id="478" r:id="rId38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  <a:srgbClr val="080808"/>
    <a:srgbClr val="DA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2B92EF69-4580-D948-9358-37D6C6E355D3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AF3EC278-5BB2-7E49-BE38-1FF54E2178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A2AF659B-3BFD-7C4F-8593-16CDDE7417A4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47082A43-FD40-714E-BD60-4E5210E14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7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0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2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2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2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7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7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0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8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5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8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6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92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03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48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60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21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86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58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94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37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2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1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5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08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7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97D52D3-1B6E-8F4B-8B7F-77170D7F0928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14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340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1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5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1" y="2613789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0295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01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494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DE3AE67-DC4E-D847-B357-619357F4C6DC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FBFE89C-50B1-2048-9505-7824B8639D8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20"/>
            <a:ext cx="9686608" cy="4195481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C342A1C-928F-B544-94B3-4D4EC2F5EAE5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D23026CC-1AF2-234B-92BC-E226AD8BC345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2528047-DF63-3F4F-B15B-A53AB67E64C4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3401064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2"/>
            <a:ext cx="3401063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3C80AC5C-DDBA-EE42-9757-03393CEB2571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BCCC5E3-C3BF-E645-BC58-A123741A7D00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0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3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Seyed_Reza_Shahamiri/sta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w79_b4xMnM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www.youtube.com/watch?v=bw79_b4xMn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youtu.be/nO4XBOL987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fQKuk6DGuY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www.youtube.com/watch?v=8fQKuk6DGu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intents-common.html?utm_source=udacity&amp;utm_medium=course&amp;utm_campaign=android_bas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IvWpLgNWPA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www.youtube.com/watch?v=pIvWpLgNWP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eveloper.android.com/guide/topics/ui/controls/butt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10" descr="http://www.manukau.ac.nz/__data/assets/image/0004/166801/header-Generic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12192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1482570" y="-76200"/>
            <a:ext cx="10147178" cy="759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1" hangingPunct="1"/>
            <a:r>
              <a:rPr lang="en-NZ" altLang="en-US" sz="3600" b="1" dirty="0">
                <a:solidFill>
                  <a:schemeClr val="bg1"/>
                </a:solidFill>
              </a:rPr>
              <a:t>User Experience and User Interface Design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999" y="3390900"/>
            <a:ext cx="9938551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13876" y="309563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0" y="627020"/>
                </a:lnTo>
                <a:lnTo>
                  <a:pt x="113876" y="309563"/>
                </a:lnTo>
                <a:close/>
              </a:path>
            </a:pathLst>
          </a:custGeom>
          <a:solidFill>
            <a:srgbClr val="DD2638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2800" b="1" dirty="0">
                <a:solidFill>
                  <a:schemeClr val="bg1"/>
                </a:solidFill>
              </a:rPr>
              <a:t>6 - Android UI Design Introduction - User Input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6019801" y="6248400"/>
            <a:ext cx="6204750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  <a:gd name="connsiteX0" fmla="*/ 113876 w 5105400"/>
              <a:gd name="connsiteY0" fmla="*/ 309563 h 642260"/>
              <a:gd name="connsiteX1" fmla="*/ 0 w 5105400"/>
              <a:gd name="connsiteY1" fmla="*/ 0 h 642260"/>
              <a:gd name="connsiteX2" fmla="*/ 5105400 w 5105400"/>
              <a:gd name="connsiteY2" fmla="*/ 0 h 642260"/>
              <a:gd name="connsiteX3" fmla="*/ 5105400 w 5105400"/>
              <a:gd name="connsiteY3" fmla="*/ 627020 h 642260"/>
              <a:gd name="connsiteX4" fmla="*/ 215290 w 5105400"/>
              <a:gd name="connsiteY4" fmla="*/ 642260 h 642260"/>
              <a:gd name="connsiteX5" fmla="*/ 113876 w 5105400"/>
              <a:gd name="connsiteY5" fmla="*/ 309563 h 642260"/>
              <a:gd name="connsiteX0" fmla="*/ 113876 w 5105400"/>
              <a:gd name="connsiteY0" fmla="*/ 309563 h 634640"/>
              <a:gd name="connsiteX1" fmla="*/ 0 w 5105400"/>
              <a:gd name="connsiteY1" fmla="*/ 0 h 634640"/>
              <a:gd name="connsiteX2" fmla="*/ 5105400 w 5105400"/>
              <a:gd name="connsiteY2" fmla="*/ 0 h 634640"/>
              <a:gd name="connsiteX3" fmla="*/ 5105400 w 5105400"/>
              <a:gd name="connsiteY3" fmla="*/ 627020 h 634640"/>
              <a:gd name="connsiteX4" fmla="*/ 234862 w 5105400"/>
              <a:gd name="connsiteY4" fmla="*/ 634640 h 634640"/>
              <a:gd name="connsiteX5" fmla="*/ 113876 w 5105400"/>
              <a:gd name="connsiteY5" fmla="*/ 309563 h 63464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13876 w 5105400"/>
              <a:gd name="connsiteY5" fmla="*/ 309563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60260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56982 w 5105400"/>
              <a:gd name="connsiteY5" fmla="*/ 276225 h 627020"/>
              <a:gd name="connsiteX0" fmla="*/ 164819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64819 w 5105400"/>
              <a:gd name="connsiteY5" fmla="*/ 276225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64819" y="276225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372016" y="615590"/>
                </a:lnTo>
                <a:lnTo>
                  <a:pt x="164819" y="276225"/>
                </a:lnTo>
                <a:close/>
              </a:path>
            </a:pathLst>
          </a:custGeom>
          <a:solidFill>
            <a:srgbClr val="DD2638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en-US" sz="2800" dirty="0">
                <a:solidFill>
                  <a:schemeClr val="bg2"/>
                </a:solidFill>
              </a:rPr>
              <a:t>Dr. Seyed Reza Shahamiri </a:t>
            </a:r>
            <a:r>
              <a:rPr lang="en-US" altLang="en-US" dirty="0">
                <a:solidFill>
                  <a:schemeClr val="bg2"/>
                </a:solidFill>
                <a:hlinkClick r:id="rId3"/>
              </a:rPr>
              <a:t>More Info</a:t>
            </a:r>
            <a:endParaRPr lang="en-US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8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r>
              <a:rPr lang="en-US" sz="3200" dirty="0">
                <a:solidFill>
                  <a:schemeClr val="accent4"/>
                </a:solidFill>
              </a:rPr>
              <a:t>2. Program Buttons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044401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+mn-lt"/>
              </a:rPr>
              <a:t>You also need to tell the Button what function handles the press event by setting </a:t>
            </a:r>
            <a:r>
              <a:rPr lang="en-US" sz="2000" dirty="0" err="1">
                <a:solidFill>
                  <a:schemeClr val="accent1"/>
                </a:solidFill>
                <a:latin typeface="+mn-lt"/>
              </a:rPr>
              <a:t>onClick</a:t>
            </a:r>
            <a:r>
              <a:rPr lang="en-US" sz="2000" dirty="0">
                <a:latin typeface="+mn-lt"/>
              </a:rPr>
              <a:t> attribute to point to the function:</a:t>
            </a: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r>
              <a:rPr lang="en-US" sz="2000" dirty="0">
                <a:latin typeface="+mn-lt"/>
              </a:rPr>
              <a:t>Run the app and press the button to see the results: </a:t>
            </a: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13645" y="2903567"/>
            <a:ext cx="4669655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"Order"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:onClick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submitOrder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3249227" y="3823685"/>
            <a:ext cx="2725445" cy="2494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6116"/>
          <a:stretch/>
        </p:blipFill>
        <p:spPr>
          <a:xfrm>
            <a:off x="7915275" y="3803293"/>
            <a:ext cx="3857625" cy="30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5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i="1" dirty="0" err="1">
                <a:solidFill>
                  <a:schemeClr val="accent1"/>
                </a:solidFill>
                <a:latin typeface="+mn-lt"/>
              </a:rPr>
              <a:t>EditText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provides a text field so that the users can enter some 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21" y="3180795"/>
            <a:ext cx="8185552" cy="16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Add the following TextEdit to the UI: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44" y="2567305"/>
            <a:ext cx="4562475" cy="315277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92785" y="3454546"/>
            <a:ext cx="3974559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EditText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price_edit_view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"100dp"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"48dp"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:hint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"0"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"16sp"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:inputType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"number"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peech Bubble: Rectangle 8"/>
          <p:cNvSpPr/>
          <p:nvPr/>
        </p:nvSpPr>
        <p:spPr>
          <a:xfrm>
            <a:off x="646112" y="3986074"/>
            <a:ext cx="1457896" cy="1074198"/>
          </a:xfrm>
          <a:prstGeom prst="wedgeRectCallout">
            <a:avLst>
              <a:gd name="adj1" fmla="val 74315"/>
              <a:gd name="adj2" fmla="val 57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Limiting the user to only enter numbers</a:t>
            </a:r>
          </a:p>
        </p:txBody>
      </p:sp>
    </p:spTree>
    <p:extLst>
      <p:ext uri="{BB962C8B-B14F-4D97-AF65-F5344CB8AC3E}">
        <p14:creationId xmlns:p14="http://schemas.microsoft.com/office/powerpoint/2010/main" val="100714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Accessing the text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Accessing the text content of the </a:t>
            </a:r>
            <a:r>
              <a:rPr lang="en-US" sz="2400" i="1" dirty="0" err="1">
                <a:latin typeface="+mn-lt"/>
              </a:rPr>
              <a:t>EditText</a:t>
            </a:r>
            <a:r>
              <a:rPr lang="en-US" sz="2400" dirty="0">
                <a:latin typeface="+mn-lt"/>
              </a:rPr>
              <a:t> is by: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latin typeface="+mn-lt"/>
              </a:rPr>
              <a:t>Getting a reference to the </a:t>
            </a:r>
            <a:r>
              <a:rPr lang="en-US" sz="2400" i="1" dirty="0" err="1">
                <a:latin typeface="+mn-lt"/>
              </a:rPr>
              <a:t>EditText</a:t>
            </a:r>
            <a:r>
              <a:rPr lang="en-US" sz="2400" dirty="0">
                <a:latin typeface="+mn-lt"/>
              </a:rPr>
              <a:t> in the java activity:</a:t>
            </a:r>
          </a:p>
          <a:p>
            <a:pPr marL="457200" indent="-457200" algn="just">
              <a:buAutoNum type="arabicPeriod"/>
            </a:pPr>
            <a:endParaRPr lang="en-US" sz="2400" dirty="0">
              <a:latin typeface="+mn-lt"/>
            </a:endParaRPr>
          </a:p>
          <a:p>
            <a:pPr marL="457200" indent="-457200" algn="just">
              <a:buAutoNum type="arabicPeriod"/>
            </a:pPr>
            <a:r>
              <a:rPr lang="en-US" altLang="en-US" sz="24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priceTextEdit</a:t>
            </a:r>
            <a:r>
              <a:rPr lang="en-US" sz="2400" i="1" dirty="0" err="1">
                <a:latin typeface="+mn-lt"/>
              </a:rPr>
              <a:t>.getText</a:t>
            </a:r>
            <a:r>
              <a:rPr lang="en-US" sz="2400" i="1" dirty="0">
                <a:latin typeface="+mn-lt"/>
              </a:rPr>
              <a:t>() </a:t>
            </a:r>
            <a:r>
              <a:rPr lang="en-US" sz="2400" dirty="0">
                <a:latin typeface="+mn-lt"/>
              </a:rPr>
              <a:t>returns the content of the </a:t>
            </a:r>
            <a:r>
              <a:rPr lang="en-US" sz="2400" i="1" dirty="0" err="1">
                <a:latin typeface="+mn-lt"/>
              </a:rPr>
              <a:t>EditText</a:t>
            </a:r>
            <a:r>
              <a:rPr lang="en-US" sz="2400" dirty="0">
                <a:latin typeface="+mn-lt"/>
              </a:rPr>
              <a:t>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30112" y="3399693"/>
            <a:ext cx="822072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EditText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priceTextEdit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=(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EditText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findViewById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R.id.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price_edit_view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3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Modify the </a:t>
            </a:r>
            <a:r>
              <a:rPr lang="en-US" sz="2400" i="1" dirty="0" err="1">
                <a:latin typeface="+mn-lt"/>
              </a:rPr>
              <a:t>submitOrder</a:t>
            </a:r>
            <a:r>
              <a:rPr lang="en-US" sz="2400" dirty="0">
                <a:latin typeface="+mn-lt"/>
              </a:rPr>
              <a:t> event handler as follows, then run the app, enter a price, and click the button: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25079" y="3541425"/>
            <a:ext cx="817914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public void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submitOrder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(View view)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EditText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priceTextEdit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=(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EditText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findViewById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R.id.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price_edit_view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TextView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quantityTextView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= (TextView)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findViewById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R.id.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quantity_text_view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quantityTextView.setText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"The price is: 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priceTextEdit.getText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903"/>
          <a:stretch/>
        </p:blipFill>
        <p:spPr>
          <a:xfrm>
            <a:off x="9012200" y="3941684"/>
            <a:ext cx="3179800" cy="283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hlinkClick r:id="rId4"/>
              </a:rPr>
              <a:t>Nested </a:t>
            </a:r>
            <a:r>
              <a:rPr lang="en-US" sz="3200" dirty="0" err="1">
                <a:hlinkClick r:id="rId4"/>
              </a:rPr>
              <a:t>ViewGropus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8" name="bw79_b4xMnM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55937" y="1633491"/>
            <a:ext cx="9252877" cy="52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Modify the XML to include two additional buttons: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Note: you can use </a:t>
            </a:r>
            <a:r>
              <a:rPr lang="en-US" sz="2400" dirty="0" err="1">
                <a:latin typeface="+mn-lt"/>
              </a:rPr>
              <a:t>GroupViews</a:t>
            </a:r>
            <a:r>
              <a:rPr lang="en-US" sz="2400" dirty="0">
                <a:latin typeface="+mn-lt"/>
              </a:rPr>
              <a:t> inside other </a:t>
            </a:r>
            <a:r>
              <a:rPr lang="en-US" sz="2400" dirty="0" err="1">
                <a:latin typeface="+mn-lt"/>
              </a:rPr>
              <a:t>GroupViews</a:t>
            </a:r>
            <a:r>
              <a:rPr lang="en-US" sz="2400" dirty="0">
                <a:latin typeface="+mn-lt"/>
              </a:rPr>
              <a:t> (i.e. nested </a:t>
            </a:r>
            <a:r>
              <a:rPr lang="en-US" sz="2400" dirty="0" err="1">
                <a:latin typeface="+mn-lt"/>
              </a:rPr>
              <a:t>VeiwGropus</a:t>
            </a:r>
            <a:r>
              <a:rPr lang="en-US" sz="2400" dirty="0">
                <a:latin typeface="+mn-lt"/>
              </a:rPr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660" t="23268" r="55219" b="44110"/>
          <a:stretch/>
        </p:blipFill>
        <p:spPr>
          <a:xfrm>
            <a:off x="3577700" y="3341293"/>
            <a:ext cx="3879543" cy="3516707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3577700" y="4397936"/>
            <a:ext cx="1695635" cy="5149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7147" t="38060" r="25510" b="45922"/>
          <a:stretch/>
        </p:blipFill>
        <p:spPr>
          <a:xfrm>
            <a:off x="7494035" y="3520405"/>
            <a:ext cx="4538913" cy="27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EditText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82365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Add functionalities for the two new buttons. The “+” button increases the quantity by 1, and the “-” button, decreases the </a:t>
            </a:r>
            <a:r>
              <a:rPr lang="en-US" sz="2400" dirty="0"/>
              <a:t>quantity</a:t>
            </a:r>
            <a:r>
              <a:rPr lang="en-US" sz="2400" dirty="0">
                <a:latin typeface="+mn-lt"/>
              </a:rPr>
              <a:t> by 1.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Note 1: In order to convert a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string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to 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, you can use: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0000"/>
              </a:solidFill>
              <a:latin typeface="+mn-lt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Note 2: a 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view.setText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(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stringValue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)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only accepts a string value as the input parameter. </a:t>
            </a:r>
            <a:r>
              <a:rPr lang="en-US" sz="2400" dirty="0">
                <a:latin typeface="+mn-lt"/>
              </a:rPr>
              <a:t>Any other data types must be converted to string.</a:t>
            </a:r>
          </a:p>
          <a:p>
            <a:pPr lvl="1" algn="just"/>
            <a:r>
              <a:rPr lang="en-US" sz="2400" dirty="0">
                <a:latin typeface="+mn-lt"/>
              </a:rPr>
              <a:t>If the value is integer, you can use </a:t>
            </a:r>
            <a:r>
              <a:rPr lang="en-US" sz="2400" i="1" dirty="0" err="1">
                <a:latin typeface="+mn-lt"/>
              </a:rPr>
              <a:t>Integer.toString</a:t>
            </a:r>
            <a:r>
              <a:rPr lang="en-US" sz="2400" i="1" dirty="0">
                <a:latin typeface="+mn-lt"/>
              </a:rPr>
              <a:t>(</a:t>
            </a:r>
            <a:r>
              <a:rPr lang="en-US" sz="2400" i="1" dirty="0" err="1">
                <a:latin typeface="+mn-lt"/>
              </a:rPr>
              <a:t>theIntValue</a:t>
            </a:r>
            <a:r>
              <a:rPr lang="en-US" sz="2400" i="1" dirty="0">
                <a:latin typeface="+mn-lt"/>
              </a:rPr>
              <a:t>)</a:t>
            </a:r>
          </a:p>
          <a:p>
            <a:pPr marL="0" indent="0" algn="just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68963" y="3709611"/>
            <a:ext cx="5841507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01094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</a:rPr>
              <a:t> num1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</a:rPr>
              <a:t>.parseInt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</a:rPr>
              <a:t>theStringValue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5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Debugging in Android Studio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4324756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You can use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Android Debugger </a:t>
            </a:r>
            <a:r>
              <a:rPr lang="en-US" sz="2400" dirty="0">
                <a:latin typeface="+mn-lt"/>
              </a:rPr>
              <a:t>to debug into your app.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In order to do so: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a breakpoint to where you want the execution to be paused: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Instead of running the app, press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Debug App </a:t>
            </a:r>
            <a:r>
              <a:rPr lang="en-US" sz="2400" dirty="0">
                <a:latin typeface="+mn-lt"/>
              </a:rPr>
              <a:t>button.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282" t="7905" r="15243" b="66893"/>
          <a:stretch/>
        </p:blipFill>
        <p:spPr>
          <a:xfrm>
            <a:off x="5596208" y="2100963"/>
            <a:ext cx="6595793" cy="2675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315" t="4046" r="30025" b="93040"/>
          <a:stretch/>
        </p:blipFill>
        <p:spPr>
          <a:xfrm>
            <a:off x="1915748" y="6241573"/>
            <a:ext cx="8537957" cy="355862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7226423" y="6258470"/>
            <a:ext cx="292963" cy="2666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356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Debugging in Android Studio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4324756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You can use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Android Debugger </a:t>
            </a:r>
            <a:r>
              <a:rPr lang="en-US" sz="2400" dirty="0">
                <a:latin typeface="+mn-lt"/>
              </a:rPr>
              <a:t>to debug into your app.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In order to do so: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3. Select the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Debug</a:t>
            </a:r>
            <a:r>
              <a:rPr lang="en-US" sz="2400" dirty="0">
                <a:latin typeface="+mn-lt"/>
              </a:rPr>
              <a:t> window: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4.  Select 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Debugger</a:t>
            </a:r>
            <a:r>
              <a:rPr lang="en-US" sz="2400" dirty="0">
                <a:latin typeface="+mn-lt"/>
              </a:rPr>
              <a:t> tab: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655" t="59377" r="42852" b="5769"/>
          <a:stretch/>
        </p:blipFill>
        <p:spPr>
          <a:xfrm>
            <a:off x="5937932" y="1775181"/>
            <a:ext cx="2146813" cy="3241141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6489577" y="4838330"/>
            <a:ext cx="834501" cy="1779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1262" t="58479" r="40874" b="6052"/>
          <a:stretch/>
        </p:blipFill>
        <p:spPr>
          <a:xfrm>
            <a:off x="8426469" y="1651631"/>
            <a:ext cx="2652458" cy="3364691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8426470" y="1888760"/>
            <a:ext cx="646510" cy="3102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64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Activity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Each layout activity (the UI xml code) should be associated with a Java class file known as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activity</a:t>
            </a:r>
            <a:r>
              <a:rPr lang="en-NZ" sz="2400" dirty="0">
                <a:latin typeface="+mn-lt"/>
              </a:rPr>
              <a:t> that provides the background code for that activity.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If you add an activity by using “Empty Template”, the java activity file will be automatically inserted to your project: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  <a:hlinkClick r:id="rId4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  <a:hlinkClick r:id="rId4"/>
              </a:rPr>
              <a:t>More information</a:t>
            </a: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784" y="4144964"/>
            <a:ext cx="74485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5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Debugging in Android Studio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0243" t="10065" r="7759" b="22880"/>
          <a:stretch/>
        </p:blipFill>
        <p:spPr>
          <a:xfrm>
            <a:off x="0" y="1349406"/>
            <a:ext cx="12267200" cy="5508594"/>
          </a:xfrm>
          <a:prstGeom prst="rect">
            <a:avLst/>
          </a:prstGeom>
        </p:spPr>
      </p:pic>
      <p:sp>
        <p:nvSpPr>
          <p:cNvPr id="14" name="Speech Bubble: Rectangle 13"/>
          <p:cNvSpPr/>
          <p:nvPr/>
        </p:nvSpPr>
        <p:spPr>
          <a:xfrm>
            <a:off x="3764132" y="3826276"/>
            <a:ext cx="1349406" cy="701336"/>
          </a:xfrm>
          <a:prstGeom prst="wedgeRectCallout">
            <a:avLst>
              <a:gd name="adj1" fmla="val 81013"/>
              <a:gd name="adj2" fmla="val 53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Execution is paused here</a:t>
            </a:r>
          </a:p>
        </p:txBody>
      </p:sp>
      <p:sp>
        <p:nvSpPr>
          <p:cNvPr id="15" name="Speech Bubble: Rectangle 14"/>
          <p:cNvSpPr/>
          <p:nvPr/>
        </p:nvSpPr>
        <p:spPr>
          <a:xfrm>
            <a:off x="4094084" y="6347534"/>
            <a:ext cx="3283260" cy="510466"/>
          </a:xfrm>
          <a:prstGeom prst="wedgeRectCallout">
            <a:avLst>
              <a:gd name="adj1" fmla="val -63692"/>
              <a:gd name="adj2" fmla="val -52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You can see the current content of objects and variables</a:t>
            </a:r>
          </a:p>
        </p:txBody>
      </p:sp>
      <p:sp>
        <p:nvSpPr>
          <p:cNvPr id="16" name="Speech Bubble: Rectangle 15"/>
          <p:cNvSpPr/>
          <p:nvPr/>
        </p:nvSpPr>
        <p:spPr>
          <a:xfrm>
            <a:off x="986900" y="4205057"/>
            <a:ext cx="1809566" cy="988380"/>
          </a:xfrm>
          <a:prstGeom prst="wedgeRectCallout">
            <a:avLst>
              <a:gd name="adj1" fmla="val 15273"/>
              <a:gd name="adj2" fmla="val 91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You can run the code line-by-line using these buttons</a:t>
            </a:r>
          </a:p>
        </p:txBody>
      </p:sp>
    </p:spTree>
    <p:extLst>
      <p:ext uri="{BB962C8B-B14F-4D97-AF65-F5344CB8AC3E}">
        <p14:creationId xmlns:p14="http://schemas.microsoft.com/office/powerpoint/2010/main" val="162251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4324756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Add a new TextView and set the id to </a:t>
            </a:r>
            <a:r>
              <a:rPr lang="en-US" sz="2400" i="1" dirty="0" err="1">
                <a:latin typeface="+mn-lt"/>
              </a:rPr>
              <a:t>total_order_text_view</a:t>
            </a:r>
            <a:r>
              <a:rPr lang="en-US" sz="2400" i="1" dirty="0">
                <a:latin typeface="+mn-lt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+mn-lt"/>
              </a:rPr>
              <a:t>Also, fix the margin attributes of the controls so that each control has a 16dp vertical margin to the others.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4612" t="22234" r="5194" b="21585"/>
          <a:stretch/>
        </p:blipFill>
        <p:spPr>
          <a:xfrm>
            <a:off x="7035840" y="781236"/>
            <a:ext cx="3342156" cy="51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5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4324756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Then set the visibility attribute of the total order text view to:</a:t>
            </a:r>
          </a:p>
          <a:p>
            <a:pPr marL="0" indent="0" algn="just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49405" y="3171351"/>
            <a:ext cx="38440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android:visibility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"invisible"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4612" t="23268" r="5340" b="36861"/>
          <a:stretch/>
        </p:blipFill>
        <p:spPr>
          <a:xfrm>
            <a:off x="6791418" y="2059841"/>
            <a:ext cx="3259418" cy="36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4324756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>
                <a:latin typeface="+mn-lt"/>
              </a:rPr>
              <a:t>Modify the </a:t>
            </a:r>
            <a:r>
              <a:rPr lang="en-US" sz="2400" dirty="0" err="1">
                <a:latin typeface="+mn-lt"/>
              </a:rPr>
              <a:t>submitOrder</a:t>
            </a:r>
            <a:r>
              <a:rPr lang="en-US" sz="2400" dirty="0">
                <a:latin typeface="+mn-lt"/>
              </a:rPr>
              <a:t> event handler to calculate the total price and show it. It should also make the total text view visible: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71452" y="4766856"/>
            <a:ext cx="545782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theViewName.setVisibility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View.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VISIBLE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3075"/>
          <a:stretch/>
        </p:blipFill>
        <p:spPr>
          <a:xfrm>
            <a:off x="6729274" y="1269507"/>
            <a:ext cx="3857625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8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Check Box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9159810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A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checkbox</a:t>
            </a:r>
            <a:r>
              <a:rPr lang="en-NZ" sz="2400" dirty="0">
                <a:latin typeface="+mn-lt"/>
              </a:rPr>
              <a:t> is a specific type of two-states button that can be either checked or unchecked.</a:t>
            </a: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endParaRPr lang="en-NZ" sz="2400" dirty="0">
              <a:latin typeface="+mn-lt"/>
            </a:endParaRP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Your code can access the checked state to understand user’s preference by using </a:t>
            </a:r>
            <a:r>
              <a:rPr lang="en-NZ" sz="2400" i="1" dirty="0" err="1">
                <a:solidFill>
                  <a:schemeClr val="accent4"/>
                </a:solidFill>
              </a:rPr>
              <a:t>isChecked</a:t>
            </a:r>
            <a:r>
              <a:rPr lang="en-NZ" sz="2400" i="1" dirty="0">
                <a:solidFill>
                  <a:schemeClr val="accent4"/>
                </a:solidFill>
              </a:rPr>
              <a:t>() </a:t>
            </a:r>
            <a:r>
              <a:rPr lang="en-NZ" sz="2400" dirty="0"/>
              <a:t>method. It returns true if the it’s checked and false otherwise.</a:t>
            </a:r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212" y="2870353"/>
            <a:ext cx="8782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Check Box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5715274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Modify the app by adding a checkbox and a new TextView.</a:t>
            </a: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Set the required attributes to make them consistent with the UI.</a:t>
            </a:r>
          </a:p>
          <a:p>
            <a:pPr marL="0" indent="0" algn="just">
              <a:buNone/>
            </a:pPr>
            <a:r>
              <a:rPr lang="en-NZ" sz="2400" dirty="0">
                <a:latin typeface="+mn-lt"/>
              </a:rPr>
              <a:t>Set the ID attribute of the </a:t>
            </a:r>
            <a:r>
              <a:rPr lang="en-NZ" sz="2400" dirty="0" err="1">
                <a:latin typeface="+mn-lt"/>
              </a:rPr>
              <a:t>CheckBox</a:t>
            </a:r>
            <a:r>
              <a:rPr lang="en-NZ" sz="2400" dirty="0">
                <a:latin typeface="+mn-lt"/>
              </a:rPr>
              <a:t> to </a:t>
            </a:r>
            <a:endParaRPr lang="en-US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4980" t="21561" r="5627" b="41521"/>
          <a:stretch/>
        </p:blipFill>
        <p:spPr>
          <a:xfrm>
            <a:off x="7510510" y="2154725"/>
            <a:ext cx="3675355" cy="406273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7617041" y="2769833"/>
            <a:ext cx="1500326" cy="683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71452" y="4630121"/>
            <a:ext cx="5211192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android:id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checkbox_whipped_cream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3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Check Box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5715274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400" dirty="0">
                <a:latin typeface="+mn-lt"/>
              </a:rPr>
              <a:t>Modify the </a:t>
            </a:r>
            <a:r>
              <a:rPr lang="en-NZ" sz="2400" dirty="0" err="1">
                <a:latin typeface="+mn-lt"/>
              </a:rPr>
              <a:t>submitOrder</a:t>
            </a:r>
            <a:r>
              <a:rPr lang="en-NZ" sz="2400" dirty="0">
                <a:latin typeface="+mn-lt"/>
              </a:rPr>
              <a:t> to query the checkbox and show whether any toppings is selected.</a:t>
            </a:r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06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ScrollView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506039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latin typeface="+mn-lt"/>
              </a:rPr>
              <a:t>If you turn your device to Landscape,  you can see that some of the views are disappeared and cannot be used. </a:t>
            </a:r>
          </a:p>
          <a:p>
            <a:pPr algn="just"/>
            <a:r>
              <a:rPr lang="en-NZ" sz="2400" dirty="0">
                <a:latin typeface="+mn-lt"/>
              </a:rPr>
              <a:t>In order to fix this issue, we need to change the root view to a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ScrollView</a:t>
            </a:r>
            <a:r>
              <a:rPr lang="en-NZ" sz="2400" dirty="0">
                <a:latin typeface="+mn-lt"/>
              </a:rPr>
              <a:t>.</a:t>
            </a:r>
          </a:p>
          <a:p>
            <a:pPr algn="just"/>
            <a:r>
              <a:rPr lang="en-NZ" sz="2400" dirty="0">
                <a:solidFill>
                  <a:schemeClr val="accent3"/>
                </a:solidFill>
                <a:latin typeface="+mn-lt"/>
              </a:rPr>
              <a:t>ScrollView can contain only one view</a:t>
            </a:r>
            <a:r>
              <a:rPr lang="en-NZ" sz="2400" dirty="0">
                <a:latin typeface="+mn-lt"/>
              </a:rPr>
              <a:t>, usually a LinearLayout.</a:t>
            </a:r>
          </a:p>
          <a:p>
            <a:pPr algn="just"/>
            <a:r>
              <a:rPr lang="en-NZ" sz="2400" dirty="0">
                <a:latin typeface="+mn-lt"/>
              </a:rPr>
              <a:t>ScrollView only supports vertical scrolling. For horizontal scrolling, use </a:t>
            </a:r>
            <a:r>
              <a:rPr lang="en-NZ" sz="2400" dirty="0" err="1">
                <a:solidFill>
                  <a:schemeClr val="accent1"/>
                </a:solidFill>
                <a:latin typeface="+mn-lt"/>
              </a:rPr>
              <a:t>HorizontalScrollView</a:t>
            </a:r>
            <a:r>
              <a:rPr lang="en-NZ" sz="2400" dirty="0">
                <a:latin typeface="+mn-lt"/>
              </a:rPr>
              <a:t>.</a:t>
            </a:r>
            <a:endParaRPr lang="en-US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34" y="4665146"/>
            <a:ext cx="3898407" cy="219285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81058" y="5189219"/>
            <a:ext cx="5600976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ScrollView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xmlns: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"http://schemas.android.com/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apk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/res/android"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fill_parent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   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fill_parent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LinearLayout 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00080"/>
                </a:solidFill>
                <a:latin typeface="Century Gothic" panose="020B0502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rgbClr val="000080"/>
                </a:solidFill>
                <a:latin typeface="Century Gothic" panose="020B0502020202020204" pitchFamily="34" charset="0"/>
              </a:rPr>
              <a:t>    &lt;/LinearLayout&gt;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Scro</a:t>
            </a:r>
            <a:r>
              <a:rPr lang="en-US" altLang="en-US" sz="1100" b="1" dirty="0" err="1">
                <a:solidFill>
                  <a:srgbClr val="000080"/>
                </a:solidFill>
                <a:latin typeface="Century Gothic" panose="020B0502020202020204" pitchFamily="34" charset="0"/>
              </a:rPr>
              <a:t>llView</a:t>
            </a:r>
            <a:r>
              <a:rPr lang="en-US" altLang="en-US" sz="1100" b="1" dirty="0">
                <a:solidFill>
                  <a:srgbClr val="000080"/>
                </a:solidFill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99998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ScrollView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506039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latin typeface="+mn-lt"/>
              </a:rPr>
              <a:t>In order to solve the problem in the order app, add a ScrollView as the root view:</a:t>
            </a:r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677" y="3488276"/>
            <a:ext cx="3941685" cy="2217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26" y="3428999"/>
            <a:ext cx="4295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5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Elevation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8014592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solidFill>
                  <a:schemeClr val="accent1"/>
                </a:solidFill>
                <a:latin typeface="+mn-lt"/>
              </a:rPr>
              <a:t>Elevation</a:t>
            </a:r>
            <a:r>
              <a:rPr lang="en-NZ" sz="2400" dirty="0">
                <a:latin typeface="+mn-lt"/>
              </a:rPr>
              <a:t> is a view attribute that helps users understand the relative importance of each element and focus their attention to the task at hand.</a:t>
            </a:r>
          </a:p>
          <a:p>
            <a:pPr algn="just"/>
            <a:r>
              <a:rPr lang="en-NZ" sz="2400" dirty="0">
                <a:latin typeface="+mn-lt"/>
              </a:rPr>
              <a:t>It drops a shadow under the view giving filling that the view stands higher than other views:</a:t>
            </a:r>
          </a:p>
          <a:p>
            <a:pPr algn="just"/>
            <a:endParaRPr lang="en-NZ" sz="2400" dirty="0">
              <a:latin typeface="+mn-lt"/>
            </a:endParaRPr>
          </a:p>
          <a:p>
            <a:pPr algn="just"/>
            <a:endParaRPr lang="en-NZ" sz="2400" dirty="0">
              <a:latin typeface="+mn-lt"/>
            </a:endParaRPr>
          </a:p>
          <a:p>
            <a:pPr algn="just"/>
            <a:r>
              <a:rPr lang="en-NZ" sz="2400" dirty="0">
                <a:latin typeface="+mn-lt"/>
              </a:rPr>
              <a:t>Note that elevation requires the view to have a different background color than other views.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229887" y="4585319"/>
            <a:ext cx="298289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:elevation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"8dp"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448" y="2450235"/>
            <a:ext cx="2613041" cy="30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Activity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Android Studio automatically adds some java code to the activity based on the template that you select.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175" y="2982914"/>
            <a:ext cx="8629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8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gravity vs </a:t>
            </a:r>
            <a:r>
              <a:rPr lang="en-US" sz="3200" dirty="0" err="1"/>
              <a:t>layout_gravity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6185792" cy="4140610"/>
          </a:xfrm>
        </p:spPr>
        <p:txBody>
          <a:bodyPr>
            <a:noAutofit/>
          </a:bodyPr>
          <a:lstStyle/>
          <a:p>
            <a:pPr algn="just"/>
            <a:r>
              <a:rPr lang="en-NZ" sz="2400" i="1" dirty="0">
                <a:solidFill>
                  <a:schemeClr val="accent4"/>
                </a:solidFill>
                <a:latin typeface="+mn-lt"/>
              </a:rPr>
              <a:t>gravity</a:t>
            </a:r>
            <a:r>
              <a:rPr lang="en-NZ" sz="2400" dirty="0">
                <a:latin typeface="+mn-lt"/>
              </a:rPr>
              <a:t> arranges the content inside the view.</a:t>
            </a:r>
          </a:p>
          <a:p>
            <a:pPr algn="just"/>
            <a:r>
              <a:rPr lang="en-NZ" sz="2400" i="1" dirty="0" err="1">
                <a:solidFill>
                  <a:schemeClr val="accent4"/>
                </a:solidFill>
                <a:latin typeface="+mn-lt"/>
              </a:rPr>
              <a:t>layout_gravity</a:t>
            </a:r>
            <a:r>
              <a:rPr lang="en-NZ" sz="2400" i="1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NZ" sz="2400" dirty="0">
                <a:latin typeface="+mn-lt"/>
              </a:rPr>
              <a:t>arranges the view's position outside of itself (inside it’s parent).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1"/>
          <a:stretch/>
        </p:blipFill>
        <p:spPr bwMode="auto">
          <a:xfrm>
            <a:off x="7700529" y="1063624"/>
            <a:ext cx="3653271" cy="57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21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ScrollView</a:t>
            </a:r>
            <a:br>
              <a:rPr lang="en-US" sz="3200" dirty="0"/>
            </a:br>
            <a:r>
              <a:rPr lang="en-US" sz="3200" dirty="0" err="1">
                <a:solidFill>
                  <a:schemeClr val="accent1"/>
                </a:solidFill>
              </a:rPr>
              <a:t>CardView</a:t>
            </a:r>
            <a:br>
              <a:rPr lang="en-US" sz="3200" dirty="0"/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506039" cy="4140610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solidFill>
                  <a:schemeClr val="accent1"/>
                </a:solidFill>
                <a:latin typeface="+mn-lt"/>
              </a:rPr>
              <a:t>CardView</a:t>
            </a:r>
            <a:r>
              <a:rPr lang="en-US" sz="2400" dirty="0">
                <a:latin typeface="+mn-lt"/>
              </a:rPr>
              <a:t> is a container that shows information inside cards with customizable corners and elevation, etc.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1026" name="Picture 2" descr="Image result for card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70" y="3010445"/>
            <a:ext cx="3810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rd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27" y="2432482"/>
            <a:ext cx="2489354" cy="442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09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ScrollView</a:t>
            </a:r>
            <a:br>
              <a:rPr lang="en-US" sz="3200" dirty="0"/>
            </a:br>
            <a:r>
              <a:rPr lang="en-US" sz="3200" dirty="0" err="1">
                <a:solidFill>
                  <a:schemeClr val="accent1"/>
                </a:solidFill>
              </a:rPr>
              <a:t>CardView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Order App</a:t>
            </a:r>
            <a:br>
              <a:rPr lang="en-US" sz="3200" dirty="0"/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5582110" cy="414061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+mn-lt"/>
              </a:rPr>
              <a:t>In order to use </a:t>
            </a:r>
            <a:r>
              <a:rPr lang="en-US" sz="2400" dirty="0" err="1">
                <a:latin typeface="+mn-lt"/>
              </a:rPr>
              <a:t>CardView</a:t>
            </a:r>
            <a:r>
              <a:rPr lang="en-US" sz="2400" dirty="0">
                <a:latin typeface="+mn-lt"/>
              </a:rPr>
              <a:t>, we need to modify the app dependency: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Open </a:t>
            </a:r>
            <a:r>
              <a:rPr lang="en-US" sz="2400" dirty="0" err="1">
                <a:solidFill>
                  <a:schemeClr val="accent1"/>
                </a:solidFill>
                <a:latin typeface="+mn-lt"/>
              </a:rPr>
              <a:t>build.gradle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of the app: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+mn-lt"/>
              </a:rPr>
              <a:t>In </a:t>
            </a:r>
            <a:r>
              <a:rPr lang="en-US" sz="2400" dirty="0">
                <a:solidFill>
                  <a:srgbClr val="FFC000"/>
                </a:solidFill>
                <a:latin typeface="+mn-lt"/>
              </a:rPr>
              <a:t>dependencies</a:t>
            </a:r>
            <a:r>
              <a:rPr lang="en-US" sz="2400" dirty="0">
                <a:latin typeface="+mn-lt"/>
              </a:rPr>
              <a:t> add and rebuild the app: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15" y="2528332"/>
            <a:ext cx="3695700" cy="2600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716EA89-5510-4C4A-A044-EC0F01933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270" y="5803000"/>
            <a:ext cx="628650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compile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'com.android.support:cardview-v7:26+'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5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ScrollView</a:t>
            </a:r>
            <a:br>
              <a:rPr lang="en-US" sz="3200" dirty="0"/>
            </a:br>
            <a:r>
              <a:rPr lang="en-US" sz="3200" dirty="0" err="1">
                <a:solidFill>
                  <a:schemeClr val="accent1"/>
                </a:solidFill>
              </a:rPr>
              <a:t>CardView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Order App</a:t>
            </a:r>
            <a:br>
              <a:rPr lang="en-US" sz="3200" dirty="0"/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2" y="1985554"/>
            <a:ext cx="8849092" cy="414061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+mn-lt"/>
              </a:rPr>
              <a:t>Replace the </a:t>
            </a:r>
            <a:r>
              <a:rPr lang="en-US" sz="2400" i="1" dirty="0" err="1">
                <a:latin typeface="+mn-lt"/>
              </a:rPr>
              <a:t>total_order_text_view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with: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24108" y="2583433"/>
            <a:ext cx="5637321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android.support.v7.widget.CardView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card_view_report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:layout_gravity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"center"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:layout_margin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"8dp"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:elevation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"4dp"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:visibility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"gone"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app: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cardCornerRadius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"4dp"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TextView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"@+id/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total_order_text_view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match_parent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:gravity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center_horizontal|center_vertical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:padding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"16dp"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:textSize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"16sp"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android.support.v7.widget.CardView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&gt;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4822" b="45243"/>
          <a:stretch/>
        </p:blipFill>
        <p:spPr>
          <a:xfrm>
            <a:off x="7798154" y="3480047"/>
            <a:ext cx="3857625" cy="13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5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427"/>
          <a:stretch/>
        </p:blipFill>
        <p:spPr>
          <a:xfrm>
            <a:off x="7915275" y="852256"/>
            <a:ext cx="3857625" cy="600574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 err="1"/>
              <a:t>ScrollView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6150281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latin typeface="+mn-lt"/>
              </a:rPr>
              <a:t>Add a new </a:t>
            </a:r>
            <a:r>
              <a:rPr lang="en-NZ" sz="2400" dirty="0" err="1">
                <a:latin typeface="+mn-lt"/>
              </a:rPr>
              <a:t>EditText</a:t>
            </a:r>
            <a:r>
              <a:rPr lang="en-NZ" sz="2400" dirty="0">
                <a:latin typeface="+mn-lt"/>
              </a:rPr>
              <a:t> and checkbox, and modify your code to provide the following report:</a:t>
            </a:r>
          </a:p>
          <a:p>
            <a:pPr algn="just"/>
            <a:r>
              <a:rPr lang="en-NZ" sz="2400" dirty="0">
                <a:latin typeface="+mn-lt"/>
              </a:rPr>
              <a:t>The Java code needs to query the UI to identify which of the toppings are selected.</a:t>
            </a:r>
          </a:p>
          <a:p>
            <a:pPr algn="just"/>
            <a:r>
              <a:rPr lang="en-NZ" sz="2400" dirty="0">
                <a:latin typeface="+mn-lt"/>
              </a:rPr>
              <a:t>Hint: you can use Java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Lists</a:t>
            </a:r>
            <a:r>
              <a:rPr lang="en-NZ" sz="2400" dirty="0">
                <a:latin typeface="+mn-lt"/>
              </a:rPr>
              <a:t> to create a list of the selected toppings.</a:t>
            </a:r>
            <a:endParaRPr lang="en-US" sz="2400" dirty="0">
              <a:latin typeface="+mn-lt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8052047" y="1063625"/>
            <a:ext cx="3533312" cy="5077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: Rounded Corners 8"/>
          <p:cNvSpPr/>
          <p:nvPr/>
        </p:nvSpPr>
        <p:spPr>
          <a:xfrm>
            <a:off x="8123068" y="2368152"/>
            <a:ext cx="1260629" cy="337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480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hlinkClick r:id="rId4"/>
              </a:rPr>
              <a:t>Intents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4" name="8fQKuk6DGuY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890944" y="1336090"/>
            <a:ext cx="8333171" cy="55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Intent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701349" cy="4140610"/>
          </a:xfrm>
        </p:spPr>
        <p:txBody>
          <a:bodyPr>
            <a:noAutofit/>
          </a:bodyPr>
          <a:lstStyle/>
          <a:p>
            <a:pPr algn="just"/>
            <a:r>
              <a:rPr lang="en-NZ" sz="2400" dirty="0">
                <a:latin typeface="+mn-lt"/>
              </a:rPr>
              <a:t>Add a “Confirm Order” button to the app that sends the order email.</a:t>
            </a:r>
          </a:p>
          <a:p>
            <a:pPr algn="just"/>
            <a:r>
              <a:rPr lang="en-NZ" sz="2400" dirty="0">
                <a:latin typeface="+mn-lt"/>
              </a:rPr>
              <a:t>Use </a:t>
            </a:r>
            <a:r>
              <a:rPr lang="en-NZ" sz="2400" dirty="0">
                <a:latin typeface="+mn-lt"/>
                <a:hlinkClick r:id="rId3"/>
              </a:rPr>
              <a:t>this link </a:t>
            </a:r>
            <a:r>
              <a:rPr lang="en-NZ" sz="2400" dirty="0">
                <a:latin typeface="+mn-lt"/>
              </a:rPr>
              <a:t>to understand how to use Email intent.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513" y="3284738"/>
            <a:ext cx="2009960" cy="3573262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5242635" y="6525087"/>
            <a:ext cx="1500326" cy="230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692" y="3275380"/>
            <a:ext cx="2015223" cy="35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>
                <a:hlinkClick r:id="rId4"/>
              </a:rPr>
              <a:t>Imposter Syndrome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9" name="pIvWpLgNWPA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07362" y="1331650"/>
            <a:ext cx="9803060" cy="55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Nearly every popular application involves accepting some type of user inputs and processing that data.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Hence, knowing how to accept user input is a critical milestone on the way to becoming an experienced developer.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User Input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1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One type of View is a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Button</a:t>
            </a:r>
            <a:r>
              <a:rPr lang="en-NZ" sz="2400" dirty="0">
                <a:latin typeface="+mn-lt"/>
              </a:rPr>
              <a:t>, which displays a piece of text and enabling the user to tap the text.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When touched, a properly configured Button tells the Android device to execute a method containing a list of instructions.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solidFill>
                <a:schemeClr val="tx1"/>
              </a:solidFill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solidFill>
                <a:schemeClr val="tx1"/>
              </a:solidFill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NZ" sz="2400" dirty="0">
              <a:solidFill>
                <a:schemeClr val="tx1"/>
              </a:solidFill>
              <a:latin typeface="+mn-lt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  <a:hlinkClick r:id="rId4"/>
              </a:rPr>
              <a:t>Button guide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62638" y="3694857"/>
            <a:ext cx="4252236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Button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wrap_content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:text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entury Gothic" panose="020B0502020202020204" pitchFamily="34" charset="0"/>
              </a:rPr>
              <a:t>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entury Gothic" panose="020B0502020202020204" pitchFamily="34" charset="0"/>
              </a:rPr>
              <a:t>"Text to show"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/&gt;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6723" t="26117" r="3446" b="55409"/>
          <a:stretch/>
        </p:blipFill>
        <p:spPr>
          <a:xfrm>
            <a:off x="5894773" y="3646070"/>
            <a:ext cx="3529126" cy="18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5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95" y="0"/>
            <a:ext cx="3857625" cy="68580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5280269" cy="4140610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Create a new project and name it </a:t>
            </a:r>
            <a:r>
              <a:rPr lang="en-NZ" sz="2400" dirty="0" err="1">
                <a:latin typeface="+mn-lt"/>
              </a:rPr>
              <a:t>OrderApp</a:t>
            </a:r>
            <a:endParaRPr lang="en-NZ" sz="24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Open activity_main.xml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Design the following UI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Set the second TextView id to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"@+id/</a:t>
            </a:r>
            <a:r>
              <a:rPr lang="en-NZ" sz="2400" dirty="0" err="1">
                <a:solidFill>
                  <a:schemeClr val="accent1"/>
                </a:solidFill>
                <a:latin typeface="+mn-lt"/>
              </a:rPr>
              <a:t>quantity_text_view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“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Run the app on your device and press the ORDER button. What happens?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98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r>
              <a:rPr lang="en-US" sz="3200" dirty="0">
                <a:solidFill>
                  <a:schemeClr val="accent4"/>
                </a:solidFill>
              </a:rPr>
              <a:t>Accessing views in the activity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044401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We can access views </a:t>
            </a:r>
            <a:r>
              <a:rPr lang="en-US" sz="2000" dirty="0">
                <a:latin typeface="+mn-lt"/>
              </a:rPr>
              <a:t>that have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their </a:t>
            </a:r>
            <a:r>
              <a:rPr lang="en-US" sz="2000" i="1" dirty="0">
                <a:solidFill>
                  <a:schemeClr val="tx1"/>
                </a:solidFill>
                <a:latin typeface="+mn-lt"/>
              </a:rPr>
              <a:t>id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attributes set in their associated java activities in order to read or manipulate their attributes: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+mn-lt"/>
              </a:rPr>
              <a:t>First, in the java activity class, we need to get a reference to the view by initializing an object of the view. For example, if the view is a TextView:</a:t>
            </a:r>
          </a:p>
          <a:p>
            <a:pPr marL="757238" lvl="1" indent="-457200" algn="just">
              <a:buFont typeface="+mj-lt"/>
              <a:buAutoNum type="alphaLcParenR"/>
            </a:pPr>
            <a:r>
              <a:rPr lang="en-US" sz="2000" dirty="0">
                <a:latin typeface="+mn-lt"/>
              </a:rPr>
              <a:t>Import the TextView class to your activity at the top of the activity java file:</a:t>
            </a:r>
          </a:p>
          <a:p>
            <a:pPr marL="757238" lvl="1" indent="-457200" algn="just">
              <a:buFont typeface="+mj-lt"/>
              <a:buAutoNum type="alphaLcParenR"/>
            </a:pPr>
            <a:endParaRPr lang="en-US" sz="2000" dirty="0">
              <a:latin typeface="+mn-lt"/>
            </a:endParaRPr>
          </a:p>
          <a:p>
            <a:pPr marL="757238" lvl="1" indent="-457200" algn="just">
              <a:buFont typeface="+mj-lt"/>
              <a:buAutoNum type="alphaLcParenR"/>
            </a:pPr>
            <a:r>
              <a:rPr lang="en-US" sz="2000" dirty="0">
                <a:latin typeface="+mn-lt"/>
              </a:rPr>
              <a:t>Declare and initialize a TextView object inside the class method that points to the specific TextView:</a:t>
            </a:r>
          </a:p>
          <a:p>
            <a:pPr marL="757238" lvl="1" indent="-457200" algn="just">
              <a:buFont typeface="+mj-lt"/>
              <a:buAutoNum type="alphaLcParenR"/>
            </a:pPr>
            <a:endParaRPr lang="en-US" sz="2000" dirty="0">
              <a:latin typeface="+mn-lt"/>
            </a:endParaRPr>
          </a:p>
          <a:p>
            <a:pPr marL="942975" lvl="3" indent="0" algn="just">
              <a:buNone/>
            </a:pPr>
            <a:r>
              <a:rPr lang="en-US" sz="2000" dirty="0">
                <a:latin typeface="+mn-lt"/>
              </a:rPr>
              <a:t>where </a:t>
            </a:r>
            <a:r>
              <a:rPr lang="en-US" altLang="en-US" sz="2000" b="1" i="1" dirty="0" err="1">
                <a:solidFill>
                  <a:srgbClr val="660E7A"/>
                </a:solidFill>
                <a:latin typeface="Century Gothic" panose="020B0502020202020204" pitchFamily="34" charset="0"/>
              </a:rPr>
              <a:t>quantity_text_view</a:t>
            </a:r>
            <a:r>
              <a:rPr lang="en-US" altLang="en-US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 is the </a:t>
            </a:r>
            <a:r>
              <a:rPr lang="en-US" altLang="en-US" sz="2000" i="1" dirty="0">
                <a:solidFill>
                  <a:schemeClr val="tx2"/>
                </a:solidFill>
                <a:latin typeface="Century Gothic" panose="020B0502020202020204" pitchFamily="34" charset="0"/>
              </a:rPr>
              <a:t>id</a:t>
            </a:r>
            <a:r>
              <a:rPr lang="en-US" altLang="en-US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 of the TextView in the xml file.</a:t>
            </a:r>
          </a:p>
          <a:p>
            <a:pPr marL="757238" lvl="1" indent="-457200" algn="just">
              <a:buFont typeface="+mj-lt"/>
              <a:buAutoNum type="alphaLcParenR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Now you can access </a:t>
            </a:r>
            <a:r>
              <a:rPr lang="en-US" altLang="en-US" sz="2000" i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quantityTextView</a:t>
            </a:r>
            <a:r>
              <a:rPr lang="en-US" alt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 attributes in your code.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marL="757238" lvl="1" indent="-457200" algn="just">
              <a:buFont typeface="+mj-lt"/>
              <a:buAutoNum type="alphaLcParenR"/>
            </a:pPr>
            <a:endParaRPr lang="en-US" sz="2000" dirty="0">
              <a:latin typeface="+mn-lt"/>
            </a:endParaRPr>
          </a:p>
          <a:p>
            <a:pPr marL="757238" lvl="1" indent="-457200" algn="just">
              <a:buFont typeface="+mj-lt"/>
              <a:buAutoNum type="alphaLcParenR"/>
            </a:pPr>
            <a:endParaRPr lang="en-US" sz="20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64059" y="4427310"/>
            <a:ext cx="391505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entury Gothic" panose="020B0502020202020204" pitchFamily="34" charset="0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android.widget.TextView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0742" y="5590547"/>
            <a:ext cx="7856738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TextView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quantityTextView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= (TextView)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findViewById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R.id.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entury Gothic" panose="020B0502020202020204" pitchFamily="34" charset="0"/>
              </a:rPr>
              <a:t>quantity_text_view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6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r>
              <a:rPr lang="en-US" sz="3200" dirty="0">
                <a:solidFill>
                  <a:schemeClr val="accent4"/>
                </a:solidFill>
              </a:rPr>
              <a:t>Accessing views in the activity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044401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For example, update the </a:t>
            </a:r>
            <a:r>
              <a:rPr lang="en-US" sz="2000" i="1" dirty="0" err="1">
                <a:solidFill>
                  <a:schemeClr val="tx1"/>
                </a:solidFill>
                <a:latin typeface="+mn-lt"/>
              </a:rPr>
              <a:t>onCreate</a:t>
            </a:r>
            <a:r>
              <a:rPr lang="en-US" sz="2000" i="1" dirty="0">
                <a:solidFill>
                  <a:schemeClr val="tx1"/>
                </a:solidFill>
                <a:latin typeface="+mn-lt"/>
              </a:rPr>
              <a:t>()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function by adding this code to it, and then run the app:</a:t>
            </a: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577" y="2752123"/>
            <a:ext cx="6139509" cy="3943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452" y="2512380"/>
            <a:ext cx="2444411" cy="4345619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8844452" y="3373515"/>
            <a:ext cx="1098538" cy="2308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068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Button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Order App</a:t>
            </a:r>
            <a:br>
              <a:rPr lang="en-US" sz="3200" dirty="0"/>
            </a:br>
            <a:r>
              <a:rPr lang="en-US" sz="3200" dirty="0">
                <a:solidFill>
                  <a:schemeClr val="accent4"/>
                </a:solidFill>
              </a:rPr>
              <a:t>1. Program Buttons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044401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+mn-lt"/>
              </a:rPr>
              <a:t>Every time the user presses the button, an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event</a:t>
            </a:r>
            <a:r>
              <a:rPr lang="en-US" sz="2000" dirty="0">
                <a:latin typeface="+mn-lt"/>
              </a:rPr>
              <a:t> is fired informing the java activity class that the button was pressed.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You need to </a:t>
            </a:r>
            <a:r>
              <a:rPr lang="en-US" sz="2000" dirty="0">
                <a:solidFill>
                  <a:schemeClr val="accent4"/>
                </a:solidFill>
                <a:latin typeface="+mn-lt"/>
              </a:rPr>
              <a:t>capture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that event and instruct the app how to process this user request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by defining a function that receives a View as input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parameter. For example, the following function updates </a:t>
            </a:r>
            <a:r>
              <a:rPr lang="en-US" sz="2000" i="1" dirty="0" err="1">
                <a:solidFill>
                  <a:schemeClr val="tx1"/>
                </a:solidFill>
                <a:latin typeface="+mn-lt"/>
              </a:rPr>
              <a:t>quantity_text_view</a:t>
            </a:r>
            <a:r>
              <a:rPr lang="en-US" sz="2000" i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to show a text when the ORDER button is pressed:</a:t>
            </a:r>
            <a:endParaRPr lang="en-US" sz="2000" dirty="0">
              <a:latin typeface="+mn-lt"/>
            </a:endParaRPr>
          </a:p>
          <a:p>
            <a:pPr marL="0" indent="0" algn="just">
              <a:buNone/>
            </a:pPr>
            <a:endParaRPr lang="en-US" sz="2000" dirty="0">
              <a:latin typeface="+mn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59" y="4055859"/>
            <a:ext cx="6287590" cy="2922401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1626536" y="5867132"/>
            <a:ext cx="6126121" cy="8723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4783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za Slides Template">
  <a:themeElements>
    <a:clrScheme name="Reza Slides Templat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92D050"/>
      </a:accent1>
      <a:accent2>
        <a:srgbClr val="00B0F0"/>
      </a:accent2>
      <a:accent3>
        <a:srgbClr val="FF0000"/>
      </a:accent3>
      <a:accent4>
        <a:srgbClr val="FFC000"/>
      </a:accent4>
      <a:accent5>
        <a:srgbClr val="FFFFFF"/>
      </a:accent5>
      <a:accent6>
        <a:srgbClr val="ACC995"/>
      </a:accent6>
      <a:hlink>
        <a:srgbClr val="00B0F0"/>
      </a:hlink>
      <a:folHlink>
        <a:srgbClr val="00B0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za Slides Template" id="{CE7EC469-50E4-442F-AF92-6196BF660BC6}" vid="{3F6B6636-D645-46EE-A64F-D21FCE0808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Reza Slides Template</Template>
  <TotalTime>58586</TotalTime>
  <Words>1501</Words>
  <Application>Microsoft Office PowerPoint</Application>
  <PresentationFormat>Widescreen</PresentationFormat>
  <Paragraphs>237</Paragraphs>
  <Slides>37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Consolas</vt:lpstr>
      <vt:lpstr>Wingdings</vt:lpstr>
      <vt:lpstr>Wingdings 3</vt:lpstr>
      <vt:lpstr>Reza Slides Template</vt:lpstr>
      <vt:lpstr>PowerPoint Presentation</vt:lpstr>
      <vt:lpstr>Activity </vt:lpstr>
      <vt:lpstr>Activity </vt:lpstr>
      <vt:lpstr>User Input </vt:lpstr>
      <vt:lpstr>Button </vt:lpstr>
      <vt:lpstr>Button Order App </vt:lpstr>
      <vt:lpstr>Button Order App Accessing views in the activity</vt:lpstr>
      <vt:lpstr>Button Order App Accessing views in the activity</vt:lpstr>
      <vt:lpstr>Button Order App 1. Program Buttons</vt:lpstr>
      <vt:lpstr>Button Order App 2. Program Buttons</vt:lpstr>
      <vt:lpstr>EditText </vt:lpstr>
      <vt:lpstr>EditText Order App </vt:lpstr>
      <vt:lpstr>EditText Order App Accessing the text </vt:lpstr>
      <vt:lpstr>EditText Order App  </vt:lpstr>
      <vt:lpstr>Nested ViewGropus</vt:lpstr>
      <vt:lpstr>EditText Order App  </vt:lpstr>
      <vt:lpstr>EditText Order App  </vt:lpstr>
      <vt:lpstr>Debugging in Android Studio  </vt:lpstr>
      <vt:lpstr>Debugging in Android Studio  </vt:lpstr>
      <vt:lpstr>Debugging in Android Studio  </vt:lpstr>
      <vt:lpstr>Order App</vt:lpstr>
      <vt:lpstr>Order App</vt:lpstr>
      <vt:lpstr>Order App</vt:lpstr>
      <vt:lpstr>Check Box</vt:lpstr>
      <vt:lpstr>Check Box Order App</vt:lpstr>
      <vt:lpstr>Check Box Order App</vt:lpstr>
      <vt:lpstr>ScrollView</vt:lpstr>
      <vt:lpstr>ScrollView Order App</vt:lpstr>
      <vt:lpstr>Elevation</vt:lpstr>
      <vt:lpstr>gravity vs layout_gravity</vt:lpstr>
      <vt:lpstr>ScrollView CardView </vt:lpstr>
      <vt:lpstr>ScrollView CardView Order App </vt:lpstr>
      <vt:lpstr>ScrollView CardView Order App </vt:lpstr>
      <vt:lpstr>ScrollView Order App</vt:lpstr>
      <vt:lpstr>Intents</vt:lpstr>
      <vt:lpstr>Intent Order App</vt:lpstr>
      <vt:lpstr>Imposter Syndrome</vt:lpstr>
    </vt:vector>
  </TitlesOfParts>
  <Company>St Andrews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8</dc:title>
  <dc:creator>Ian Sommerville</dc:creator>
  <cp:lastModifiedBy>Seyed Reza Shahamiri</cp:lastModifiedBy>
  <cp:revision>520</cp:revision>
  <cp:lastPrinted>2013-04-10T03:22:04Z</cp:lastPrinted>
  <dcterms:created xsi:type="dcterms:W3CDTF">2010-01-14T08:17:23Z</dcterms:created>
  <dcterms:modified xsi:type="dcterms:W3CDTF">2017-10-30T21:36:34Z</dcterms:modified>
</cp:coreProperties>
</file>